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028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CD3CA-669A-49EE-A727-841BE64B43DE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1F049-31AF-4E16-8C75-7C4A95866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1F049-31AF-4E16-8C75-7C4A958665C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1F049-31AF-4E16-8C75-7C4A958665C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9FDE-39BB-4CC2-86ED-85A23598BF5B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E325-307E-45F1-92DE-7F079A8CB9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DFS\ROOT\DIR\_SHARED\MIGRATEDAPPS\SOLENT%20MUSIC%20MANAGER\PMS%20heart%20songs\The+Defib+Song+180bpm+Performance.mp3" TargetMode="Externa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DFS\ROOT\DIR\_SHARED\MIGRATEDAPPS\SOLENT%20MUSIC%20MANAGER\PMS%20heart%20songs\CPR+RAP+Performance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DFS\ROOT\DIR\_SHARED\MIGRATEDAPPS\SOLENT%20MUSIC%20MANAGER\PMS%20heart%20songs\Heartbeatz+Heroes+NEW+PERFORMANCE+060417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DFS\ROOT\DIR\_SHARED\MIGRATEDAPPS\SOLENT%20MUSIC%20MANAGER\PMS%20heart%20songs\It's+CPR+Performance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DFS\ROOT\DIR\_SHARED\MIGRATEDAPPS\SOLENT%20MUSIC%20MANAGER\PMS%20heart%20songs\Keep+That+Heartbeat+070417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0"/>
            <a:ext cx="8229600" cy="2808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It’s CPR!: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Lyrics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From beginning to end it takes 9mins 23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secs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to play/sing all 5 songs!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rgbClr val="0070C0"/>
                </a:solidFill>
                <a:latin typeface="Comic Sans MS" pitchFamily="66" charset="0"/>
              </a:rPr>
              <a:t>Put this power point on ‘Slide Show’ (at the top of the tool bar) and start</a:t>
            </a:r>
            <a:r>
              <a:rPr lang="en-GB" sz="1600" dirty="0" smtClean="0">
                <a:solidFill>
                  <a:srgbClr val="0070C0"/>
                </a:solidFill>
                <a:latin typeface="Comic Sans MS" pitchFamily="66" charset="0"/>
              </a:rPr>
              <a:t>... all </a:t>
            </a:r>
            <a:r>
              <a:rPr lang="en-GB" sz="1600" dirty="0" smtClean="0">
                <a:solidFill>
                  <a:srgbClr val="0070C0"/>
                </a:solidFill>
                <a:latin typeface="Comic Sans MS" pitchFamily="66" charset="0"/>
              </a:rPr>
              <a:t>you have to do is change the slides at the right time and the correct music will play.</a:t>
            </a:r>
          </a:p>
          <a:p>
            <a:endParaRPr lang="en-GB" sz="1600" dirty="0" smtClean="0"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rgbClr val="0000FF"/>
                </a:solidFill>
                <a:latin typeface="Comic Sans MS" pitchFamily="66" charset="0"/>
              </a:rPr>
              <a:t>When children listen to the music several times before singing aloud they are more likely to get the melody more accurate. They can teach themselves!</a:t>
            </a:r>
          </a:p>
          <a:p>
            <a:endParaRPr lang="en-GB" sz="1600" b="1" dirty="0" smtClean="0">
              <a:latin typeface="Comic Sans MS" pitchFamily="66" charset="0"/>
            </a:endParaRPr>
          </a:p>
          <a:p>
            <a:r>
              <a:rPr lang="en-GB" sz="1600" b="1" dirty="0" smtClean="0">
                <a:latin typeface="Comic Sans MS" pitchFamily="66" charset="0"/>
              </a:rPr>
              <a:t>Let the children listen to the music several times first (background music) then:</a:t>
            </a:r>
          </a:p>
          <a:p>
            <a:r>
              <a:rPr lang="en-GB" sz="1600" dirty="0" smtClean="0">
                <a:latin typeface="Comic Sans MS" pitchFamily="66" charset="0"/>
              </a:rPr>
              <a:t>1. </a:t>
            </a:r>
            <a:r>
              <a:rPr lang="en-GB" sz="1600" dirty="0" smtClean="0">
                <a:latin typeface="Comic Sans MS" pitchFamily="66" charset="0"/>
              </a:rPr>
              <a:t>Listen </a:t>
            </a:r>
            <a:r>
              <a:rPr lang="en-GB" sz="1600" dirty="0" smtClean="0">
                <a:latin typeface="Comic Sans MS" pitchFamily="66" charset="0"/>
              </a:rPr>
              <a:t>look for repetition (colour backgrounds for verses and choruses)</a:t>
            </a:r>
          </a:p>
          <a:p>
            <a:r>
              <a:rPr lang="en-GB" sz="1600" dirty="0" smtClean="0">
                <a:latin typeface="Comic Sans MS" pitchFamily="66" charset="0"/>
              </a:rPr>
              <a:t>2. Listen, but sing the choruses in their head (this is called internalising)</a:t>
            </a:r>
          </a:p>
          <a:p>
            <a:r>
              <a:rPr lang="en-GB" sz="1600" dirty="0" smtClean="0">
                <a:latin typeface="Comic Sans MS" pitchFamily="66" charset="0"/>
              </a:rPr>
              <a:t>3. Sing all of it in their head and identify the harder lines to sing</a:t>
            </a:r>
          </a:p>
          <a:p>
            <a:r>
              <a:rPr lang="en-GB" sz="1600" dirty="0" smtClean="0">
                <a:latin typeface="Comic Sans MS" pitchFamily="66" charset="0"/>
              </a:rPr>
              <a:t>4. Sing the choruses quietly</a:t>
            </a:r>
            <a:r>
              <a:rPr lang="en-GB" sz="1600" dirty="0" smtClean="0">
                <a:latin typeface="Comic Sans MS" pitchFamily="66" charset="0"/>
              </a:rPr>
              <a:t>... still </a:t>
            </a:r>
            <a:r>
              <a:rPr lang="en-GB" sz="1600" dirty="0" smtClean="0">
                <a:latin typeface="Comic Sans MS" pitchFamily="66" charset="0"/>
              </a:rPr>
              <a:t>listen to the verses singing in their head</a:t>
            </a:r>
          </a:p>
          <a:p>
            <a:r>
              <a:rPr lang="en-GB" sz="1600" dirty="0" smtClean="0">
                <a:latin typeface="Comic Sans MS" pitchFamily="66" charset="0"/>
              </a:rPr>
              <a:t>5. Sing all of it quietly</a:t>
            </a:r>
          </a:p>
          <a:p>
            <a:r>
              <a:rPr lang="en-GB" sz="1600" dirty="0" smtClean="0">
                <a:latin typeface="Comic Sans MS" pitchFamily="66" charset="0"/>
              </a:rPr>
              <a:t>6. Sing a little louder. 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 smtClean="0">
              <a:latin typeface="Comic Sans MS" pitchFamily="66" charset="0"/>
            </a:endParaRPr>
          </a:p>
          <a:p>
            <a:r>
              <a:rPr lang="en-GB" sz="1600" i="1" dirty="0" smtClean="0">
                <a:latin typeface="Comic Sans MS" pitchFamily="66" charset="0"/>
              </a:rPr>
              <a:t>*Aim to sing in tune with clear diction, confidence and expression </a:t>
            </a:r>
          </a:p>
          <a:p>
            <a:endParaRPr lang="en-GB" sz="1600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dirty="0" smtClean="0">
                <a:latin typeface="Comic Sans MS" panose="030F0702030302020204" pitchFamily="66" charset="0"/>
              </a:rPr>
              <a:t>Songs about CPR for KS2 children.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Composed by Iain Gilmour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6488668"/>
            <a:ext cx="7666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 are some examples of musical activities if you are interested let me know.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376" y="86312"/>
            <a:ext cx="1340768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4680520" cy="304698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Lock hands together,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Place on the chest.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Keep both your arms straight,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know the rest.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Get in a rhythm,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Deep ev'ry time.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Just keep on going,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You're doing fine.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2" y="4221088"/>
            <a:ext cx="532859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If you're tired swap with a friend,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It can't stop,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keep that heartbeat.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Keep it up 'til help arrives,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give up,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keep that heartbeat.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2 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4221088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2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59832" y="3789040"/>
            <a:ext cx="936104" cy="216024"/>
            <a:chOff x="2339752" y="116632"/>
            <a:chExt cx="936104" cy="21602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995936" y="3789040"/>
            <a:ext cx="936104" cy="216024"/>
            <a:chOff x="2339752" y="116632"/>
            <a:chExt cx="936104" cy="21602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932040" y="3789040"/>
            <a:ext cx="936104" cy="216024"/>
            <a:chOff x="2339752" y="116632"/>
            <a:chExt cx="936104" cy="21602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868144" y="3789040"/>
            <a:ext cx="936104" cy="216024"/>
            <a:chOff x="2339752" y="116632"/>
            <a:chExt cx="936104" cy="21602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804248" y="3789040"/>
            <a:ext cx="936104" cy="216024"/>
            <a:chOff x="2339752" y="116632"/>
            <a:chExt cx="936104" cy="216024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123728" y="3789040"/>
            <a:ext cx="936104" cy="216024"/>
            <a:chOff x="2339752" y="116632"/>
            <a:chExt cx="936104" cy="21602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Image result for c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16632"/>
            <a:ext cx="2160240" cy="472553"/>
          </a:xfrm>
          <a:prstGeom prst="rect">
            <a:avLst/>
          </a:prstGeom>
          <a:noFill/>
        </p:spPr>
      </p:pic>
      <p:pic>
        <p:nvPicPr>
          <p:cNvPr id="25602" name="Picture 2" descr="Image result for giving c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3672408" cy="2444447"/>
          </a:xfrm>
          <a:prstGeom prst="rect">
            <a:avLst/>
          </a:prstGeom>
          <a:noFill/>
        </p:spPr>
      </p:pic>
      <p:pic>
        <p:nvPicPr>
          <p:cNvPr id="25604" name="Picture 4" descr="Image result for giving cpr"/>
          <p:cNvPicPr>
            <a:picLocks noChangeAspect="1" noChangeArrowheads="1"/>
          </p:cNvPicPr>
          <p:nvPr/>
        </p:nvPicPr>
        <p:blipFill>
          <a:blip r:embed="rId4" cstate="print"/>
          <a:srcRect l="23717" r="11060"/>
          <a:stretch>
            <a:fillRect/>
          </a:stretch>
        </p:blipFill>
        <p:spPr bwMode="auto">
          <a:xfrm>
            <a:off x="179512" y="4693085"/>
            <a:ext cx="1800200" cy="2067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476672"/>
            <a:ext cx="4680520" cy="304698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Lock hands together,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Place on the chest.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Keep both your arms straight,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know the rest.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Get in a rhythm,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Deep ev'ry time.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Just keep on going,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You're doing fine.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3933056"/>
            <a:ext cx="532859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If you're tired swap with a friend,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It can't stop,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keep that heartbeat.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Keep it up 'til help arrives,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give up,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keep that heartbeat. x3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7664" y="476672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2 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61048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2</a:t>
            </a:r>
          </a:p>
        </p:txBody>
      </p:sp>
      <p:pic>
        <p:nvPicPr>
          <p:cNvPr id="23556" name="Picture 4" descr="Image result for c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2486025" cy="1704976"/>
          </a:xfrm>
          <a:prstGeom prst="rect">
            <a:avLst/>
          </a:prstGeom>
          <a:noFill/>
        </p:spPr>
      </p:pic>
      <p:pic>
        <p:nvPicPr>
          <p:cNvPr id="23558" name="Picture 6" descr="Image result for giving c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1908733" cy="2232248"/>
          </a:xfrm>
          <a:prstGeom prst="rect">
            <a:avLst/>
          </a:prstGeom>
          <a:noFill/>
        </p:spPr>
      </p:pic>
      <p:pic>
        <p:nvPicPr>
          <p:cNvPr id="23560" name="Picture 8" descr="Image result for giving cp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797152"/>
            <a:ext cx="2563366" cy="1927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2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116632"/>
            <a:ext cx="281359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Defibrillator Song 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620688"/>
            <a:ext cx="8388424" cy="230832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If there's a cardiac arrest then start your CPR,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Send for a defibrillator: shouldn't be too far.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Get out the paramedic crew by calling 999,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Follow the instructions, take a breath and take your time.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what you're singing,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Then you'll know what you must do: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717032"/>
            <a:ext cx="7632848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Use the defibrillator and help someone get better,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It's a life-saving machine you know it's true.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There is no need to panic, it is all automatic,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 machine will do the tricky bit for you.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open the kit and on the bare chest you stick on,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Both the sticky pads with wires going in.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Then let it do its magic so the outcome's not tragic,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 defibrillator's gonna help you win. </a:t>
            </a:r>
          </a:p>
        </p:txBody>
      </p:sp>
      <p:pic>
        <p:nvPicPr>
          <p:cNvPr id="5" name="Picture 6" descr="Image result for defibrillator"/>
          <p:cNvPicPr>
            <a:picLocks noChangeAspect="1" noChangeArrowheads="1"/>
          </p:cNvPicPr>
          <p:nvPr/>
        </p:nvPicPr>
        <p:blipFill>
          <a:blip r:embed="rId4" cstate="print"/>
          <a:srcRect l="6633" t="12121" r="5489" b="12121"/>
          <a:stretch>
            <a:fillRect/>
          </a:stretch>
        </p:blipFill>
        <p:spPr bwMode="auto">
          <a:xfrm flipH="1">
            <a:off x="5292080" y="2348880"/>
            <a:ext cx="1296144" cy="1083002"/>
          </a:xfrm>
          <a:prstGeom prst="rect">
            <a:avLst/>
          </a:prstGeom>
          <a:noFill/>
        </p:spPr>
      </p:pic>
      <p:sp>
        <p:nvSpPr>
          <p:cNvPr id="6" name="Heart 5"/>
          <p:cNvSpPr/>
          <p:nvPr/>
        </p:nvSpPr>
        <p:spPr>
          <a:xfrm>
            <a:off x="179512" y="44624"/>
            <a:ext cx="720080" cy="57606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ightning Bolt 6"/>
          <p:cNvSpPr/>
          <p:nvPr/>
        </p:nvSpPr>
        <p:spPr>
          <a:xfrm flipH="1">
            <a:off x="251520" y="188640"/>
            <a:ext cx="1224136" cy="288032"/>
          </a:xfrm>
          <a:prstGeom prst="lightningBol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578" name="Picture 2" descr="Image result for giving defibrillat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132856"/>
            <a:ext cx="2376264" cy="167834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47664" y="312911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 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3356992"/>
            <a:ext cx="918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</a:t>
            </a:r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 </a:t>
            </a:r>
            <a:endParaRPr lang="en-GB" sz="1400" dirty="0">
              <a:solidFill>
                <a:srgbClr val="CCFFCC"/>
              </a:solidFill>
            </a:endParaRPr>
          </a:p>
        </p:txBody>
      </p:sp>
      <p:pic>
        <p:nvPicPr>
          <p:cNvPr id="24580" name="Picture 4" descr="Image result for giving defibrillator"/>
          <p:cNvPicPr>
            <a:picLocks noChangeAspect="1" noChangeArrowheads="1"/>
          </p:cNvPicPr>
          <p:nvPr/>
        </p:nvPicPr>
        <p:blipFill>
          <a:blip r:embed="rId6" cstate="print"/>
          <a:srcRect l="17758" t="3799" r="8672" b="5026"/>
          <a:stretch>
            <a:fillRect/>
          </a:stretch>
        </p:blipFill>
        <p:spPr bwMode="auto">
          <a:xfrm>
            <a:off x="7740352" y="5661248"/>
            <a:ext cx="1338149" cy="1107434"/>
          </a:xfrm>
          <a:prstGeom prst="rect">
            <a:avLst/>
          </a:prstGeom>
          <a:noFill/>
        </p:spPr>
      </p:pic>
      <p:pic>
        <p:nvPicPr>
          <p:cNvPr id="12" name="The+Defib+Song+180bpm+Perform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6444208" y="188640"/>
            <a:ext cx="304800" cy="304800"/>
          </a:xfrm>
          <a:prstGeom prst="rect">
            <a:avLst/>
          </a:prstGeom>
        </p:spPr>
      </p:pic>
      <p:pic>
        <p:nvPicPr>
          <p:cNvPr id="13" name="Picture 2" descr="Image result for phone"/>
          <p:cNvPicPr>
            <a:picLocks noChangeAspect="1" noChangeArrowheads="1"/>
          </p:cNvPicPr>
          <p:nvPr/>
        </p:nvPicPr>
        <p:blipFill>
          <a:blip r:embed="rId8" cstate="print"/>
          <a:srcRect l="35280" r="26921"/>
          <a:stretch>
            <a:fillRect/>
          </a:stretch>
        </p:blipFill>
        <p:spPr bwMode="auto">
          <a:xfrm>
            <a:off x="7884368" y="116632"/>
            <a:ext cx="1080120" cy="16002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 rot="490347">
            <a:off x="8172400" y="476672"/>
            <a:ext cx="535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999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93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8784976" cy="1569660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Look at your hands, all your fingers and thumbs,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They can make a diff’rence when and if the time comes.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If you listen to your training and you keep your head calm,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might save a life without causing alarm.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108012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947572"/>
            <a:ext cx="8784976" cy="156966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Cardiopulmon’ry resuscitation.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Something you can use when in a situation,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the person on the ground don’t appear to be </a:t>
            </a:r>
            <a:r>
              <a:rPr lang="en-GB" sz="2400" dirty="0" err="1" smtClean="0">
                <a:latin typeface="Comic Sans MS" panose="030F0702030302020204" pitchFamily="66" charset="0"/>
              </a:rPr>
              <a:t>breathin</a:t>
            </a:r>
            <a:r>
              <a:rPr lang="en-GB" sz="2400" dirty="0" smtClean="0">
                <a:latin typeface="Comic Sans MS" panose="030F0702030302020204" pitchFamily="66" charset="0"/>
              </a:rPr>
              <a:t>’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And there’s no response to the </a:t>
            </a:r>
            <a:r>
              <a:rPr lang="en-GB" sz="2400" dirty="0" err="1" smtClean="0">
                <a:latin typeface="Comic Sans MS" panose="030F0702030302020204" pitchFamily="66" charset="0"/>
              </a:rPr>
              <a:t>hollerin</a:t>
            </a:r>
            <a:r>
              <a:rPr lang="en-GB" sz="2400" dirty="0" smtClean="0">
                <a:latin typeface="Comic Sans MS" panose="030F0702030302020204" pitchFamily="66" charset="0"/>
              </a:rPr>
              <a:t>’ and </a:t>
            </a:r>
            <a:r>
              <a:rPr lang="en-GB" sz="2400" dirty="0" err="1" smtClean="0">
                <a:latin typeface="Comic Sans MS" panose="030F0702030302020204" pitchFamily="66" charset="0"/>
              </a:rPr>
              <a:t>pleadin</a:t>
            </a:r>
            <a:r>
              <a:rPr lang="en-GB" sz="2400" dirty="0" smtClean="0">
                <a:latin typeface="Comic Sans MS" panose="030F0702030302020204" pitchFamily="66" charset="0"/>
              </a:rPr>
              <a:t>’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51520" y="5877272"/>
            <a:ext cx="10081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</p:txBody>
      </p:sp>
      <p:sp>
        <p:nvSpPr>
          <p:cNvPr id="8" name="Rectangle 7"/>
          <p:cNvSpPr/>
          <p:nvPr/>
        </p:nvSpPr>
        <p:spPr>
          <a:xfrm>
            <a:off x="3742661" y="97468"/>
            <a:ext cx="1603324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CPR Rap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456927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1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363" y="2473151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697287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5641503"/>
            <a:ext cx="84029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</a:t>
            </a:r>
          </a:p>
        </p:txBody>
      </p:sp>
      <p:pic>
        <p:nvPicPr>
          <p:cNvPr id="15364" name="Picture 4" descr="Image result for h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916832"/>
            <a:ext cx="1557185" cy="2204864"/>
          </a:xfrm>
          <a:prstGeom prst="rect">
            <a:avLst/>
          </a:prstGeom>
          <a:noFill/>
        </p:spPr>
      </p:pic>
      <p:pic>
        <p:nvPicPr>
          <p:cNvPr id="13" name="CPR+RAP+Perform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444208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52401"/>
            <a:ext cx="8208912" cy="156966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Better get some help, get someone calling 999,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But better be prepared for action meantime.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Lock you hands together and put them in position,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Place them on the chest and manage the condition.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3592761"/>
            <a:ext cx="8424936" cy="156966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Get a good grip that is one you can keep going,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Swap over with a friend if you feel that you are slowing.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There’s not time for a rest, if you do you will regret it,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 can have a rest when you see the paramedic.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368625"/>
            <a:ext cx="10081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5536977"/>
            <a:ext cx="108012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CPR!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44624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3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363" y="2060848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284984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4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5301208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</a:t>
            </a:r>
          </a:p>
        </p:txBody>
      </p:sp>
      <p:pic>
        <p:nvPicPr>
          <p:cNvPr id="11" name="Picture 2" descr="Image result for phone"/>
          <p:cNvPicPr>
            <a:picLocks noChangeAspect="1" noChangeArrowheads="1"/>
          </p:cNvPicPr>
          <p:nvPr/>
        </p:nvPicPr>
        <p:blipFill>
          <a:blip r:embed="rId3" cstate="print"/>
          <a:srcRect l="35280" r="26921"/>
          <a:stretch>
            <a:fillRect/>
          </a:stretch>
        </p:blipFill>
        <p:spPr bwMode="auto">
          <a:xfrm>
            <a:off x="7884368" y="116632"/>
            <a:ext cx="1080120" cy="1600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 rot="490347">
            <a:off x="8172400" y="476672"/>
            <a:ext cx="535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999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Image result for Doing CP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988840"/>
            <a:ext cx="2015544" cy="1924755"/>
          </a:xfrm>
          <a:prstGeom prst="rect">
            <a:avLst/>
          </a:prstGeom>
          <a:noFill/>
        </p:spPr>
      </p:pic>
      <p:pic>
        <p:nvPicPr>
          <p:cNvPr id="5126" name="Picture 6" descr="Image result for ambulance"/>
          <p:cNvPicPr>
            <a:picLocks noChangeAspect="1" noChangeArrowheads="1"/>
          </p:cNvPicPr>
          <p:nvPr/>
        </p:nvPicPr>
        <p:blipFill>
          <a:blip r:embed="rId5" cstate="print"/>
          <a:srcRect l="9411" t="12600" r="9030" b="7601"/>
          <a:stretch>
            <a:fillRect/>
          </a:stretch>
        </p:blipFill>
        <p:spPr bwMode="auto">
          <a:xfrm>
            <a:off x="3563888" y="5301208"/>
            <a:ext cx="1872208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620688"/>
            <a:ext cx="7704856" cy="230832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have the skills, we have the will,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To start a new revolution.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problems start, with someone's heart,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Trust us, we have the solution.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 know the ins and outs of doing CPR,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If there is trouble then you know just where we are.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3573016"/>
            <a:ext cx="5256584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We're keeping an eye out for you.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 always know what we should do.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despair, if things go wrong,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We'll be there, to help along.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Heroes are working for you.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15816" y="87015"/>
            <a:ext cx="3240360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Heartbeats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Heroes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881" y="620688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1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3501008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sp>
        <p:nvSpPr>
          <p:cNvPr id="7" name="Heart 6"/>
          <p:cNvSpPr/>
          <p:nvPr/>
        </p:nvSpPr>
        <p:spPr>
          <a:xfrm>
            <a:off x="8028384" y="116632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art 7"/>
          <p:cNvSpPr/>
          <p:nvPr/>
        </p:nvSpPr>
        <p:spPr>
          <a:xfrm>
            <a:off x="8388424" y="5013176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art 8"/>
          <p:cNvSpPr/>
          <p:nvPr/>
        </p:nvSpPr>
        <p:spPr>
          <a:xfrm>
            <a:off x="8028384" y="5805264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art 9"/>
          <p:cNvSpPr/>
          <p:nvPr/>
        </p:nvSpPr>
        <p:spPr>
          <a:xfrm>
            <a:off x="7308304" y="6237312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2699792" y="3068960"/>
            <a:ext cx="936104" cy="216024"/>
            <a:chOff x="2339752" y="116632"/>
            <a:chExt cx="936104" cy="21602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635896" y="3068960"/>
            <a:ext cx="936104" cy="216024"/>
            <a:chOff x="2339752" y="116632"/>
            <a:chExt cx="936104" cy="21602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572000" y="3068960"/>
            <a:ext cx="936104" cy="216024"/>
            <a:chOff x="2339752" y="116632"/>
            <a:chExt cx="936104" cy="21602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508104" y="3068960"/>
            <a:ext cx="936104" cy="216024"/>
            <a:chOff x="2339752" y="116632"/>
            <a:chExt cx="936104" cy="21602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444208" y="3068960"/>
            <a:ext cx="936104" cy="216024"/>
            <a:chOff x="2339752" y="116632"/>
            <a:chExt cx="936104" cy="21602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763688" y="3068960"/>
            <a:ext cx="936104" cy="216024"/>
            <a:chOff x="2339752" y="116632"/>
            <a:chExt cx="936104" cy="21602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Image result for giving defibrillator"/>
          <p:cNvPicPr>
            <a:picLocks noChangeAspect="1" noChangeArrowheads="1"/>
          </p:cNvPicPr>
          <p:nvPr/>
        </p:nvPicPr>
        <p:blipFill>
          <a:blip r:embed="rId3" cstate="print"/>
          <a:srcRect l="8696" r="13043" b="23761"/>
          <a:stretch>
            <a:fillRect/>
          </a:stretch>
        </p:blipFill>
        <p:spPr bwMode="auto">
          <a:xfrm>
            <a:off x="179512" y="5517232"/>
            <a:ext cx="1512168" cy="1092121"/>
          </a:xfrm>
          <a:prstGeom prst="rect">
            <a:avLst/>
          </a:prstGeom>
          <a:noFill/>
        </p:spPr>
      </p:pic>
      <p:pic>
        <p:nvPicPr>
          <p:cNvPr id="36" name="Heartbeatz+Heroes+NEW+PERFORMANCE+06041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732240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71600" y="188640"/>
            <a:ext cx="7920880" cy="230832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It's sad but true, there's many who,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get the treatment that's needed.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But do not fear, if we are near,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You'll know the training's succeeded.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It's scary when there is a cardiac arrest,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But with us Heroes, well, you're dealing with the best.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3068960"/>
            <a:ext cx="5256584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We're keeping an eye out for you.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 always know what we should do.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despair, if things go wrong,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We'll be there, to help along.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Heroes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Heroes are working for you.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849" y="188640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2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5957" y="3068960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sp>
        <p:nvSpPr>
          <p:cNvPr id="7" name="Heart 6"/>
          <p:cNvSpPr/>
          <p:nvPr/>
        </p:nvSpPr>
        <p:spPr>
          <a:xfrm>
            <a:off x="8028384" y="116632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art 7"/>
          <p:cNvSpPr/>
          <p:nvPr/>
        </p:nvSpPr>
        <p:spPr>
          <a:xfrm>
            <a:off x="8388424" y="5013176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art 8"/>
          <p:cNvSpPr/>
          <p:nvPr/>
        </p:nvSpPr>
        <p:spPr>
          <a:xfrm>
            <a:off x="8028384" y="5805264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art 9"/>
          <p:cNvSpPr/>
          <p:nvPr/>
        </p:nvSpPr>
        <p:spPr>
          <a:xfrm>
            <a:off x="7308304" y="6237312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Image result for defibrill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717032"/>
            <a:ext cx="1512168" cy="1107751"/>
          </a:xfrm>
          <a:prstGeom prst="rect">
            <a:avLst/>
          </a:prstGeom>
          <a:noFill/>
        </p:spPr>
      </p:pic>
      <p:pic>
        <p:nvPicPr>
          <p:cNvPr id="1030" name="Picture 6" descr="Image result for defibrillator"/>
          <p:cNvPicPr>
            <a:picLocks noChangeAspect="1" noChangeArrowheads="1"/>
          </p:cNvPicPr>
          <p:nvPr/>
        </p:nvPicPr>
        <p:blipFill>
          <a:blip r:embed="rId3" cstate="print"/>
          <a:srcRect l="6633" t="12121" r="5489" b="12121"/>
          <a:stretch>
            <a:fillRect/>
          </a:stretch>
        </p:blipFill>
        <p:spPr bwMode="auto">
          <a:xfrm>
            <a:off x="107504" y="5157192"/>
            <a:ext cx="17541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Image result for defibrillator"/>
          <p:cNvPicPr>
            <a:picLocks noChangeAspect="1" noChangeArrowheads="1"/>
          </p:cNvPicPr>
          <p:nvPr/>
        </p:nvPicPr>
        <p:blipFill>
          <a:blip r:embed="rId2" cstate="print"/>
          <a:srcRect l="6633" t="12121" r="5489" b="12121"/>
          <a:stretch>
            <a:fillRect/>
          </a:stretch>
        </p:blipFill>
        <p:spPr bwMode="auto">
          <a:xfrm>
            <a:off x="107504" y="1628800"/>
            <a:ext cx="1754115" cy="151216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3284984"/>
            <a:ext cx="5256584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We're keeping an eye out for you.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 always know what we should do.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Don't despair, if things go wrong,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We'll be there, to help along.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Heartbeats </a:t>
            </a:r>
            <a:r>
              <a:rPr lang="en-GB" sz="2400" dirty="0" smtClean="0">
                <a:latin typeface="Comic Sans MS" panose="030F0702030302020204" pitchFamily="66" charset="0"/>
              </a:rPr>
              <a:t>Heroes,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Heroes are working for you. X3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3284984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sp>
        <p:nvSpPr>
          <p:cNvPr id="7" name="Heart 6"/>
          <p:cNvSpPr/>
          <p:nvPr/>
        </p:nvSpPr>
        <p:spPr>
          <a:xfrm>
            <a:off x="8028384" y="116632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Heart 7"/>
          <p:cNvSpPr/>
          <p:nvPr/>
        </p:nvSpPr>
        <p:spPr>
          <a:xfrm>
            <a:off x="1152128" y="6309320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art 8"/>
          <p:cNvSpPr/>
          <p:nvPr/>
        </p:nvSpPr>
        <p:spPr>
          <a:xfrm>
            <a:off x="107504" y="5877272"/>
            <a:ext cx="864096" cy="93610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art 9"/>
          <p:cNvSpPr/>
          <p:nvPr/>
        </p:nvSpPr>
        <p:spPr>
          <a:xfrm>
            <a:off x="179512" y="5229200"/>
            <a:ext cx="539552" cy="50405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971600" y="1124744"/>
            <a:ext cx="80648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There will be others who should be there on the scene,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We'll need a defibrillator and a paramedic team.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7504" y="1124744"/>
            <a:ext cx="7328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Bridge</a:t>
            </a:r>
            <a:endParaRPr lang="en-GB" sz="1400" b="1" dirty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" name="Picture 6" descr="Image result for ambulance"/>
          <p:cNvPicPr>
            <a:picLocks noChangeAspect="1" noChangeArrowheads="1"/>
          </p:cNvPicPr>
          <p:nvPr/>
        </p:nvPicPr>
        <p:blipFill>
          <a:blip r:embed="rId3" cstate="print"/>
          <a:srcRect l="9411" t="12600" r="9030" b="7601"/>
          <a:stretch>
            <a:fillRect/>
          </a:stretch>
        </p:blipFill>
        <p:spPr bwMode="auto">
          <a:xfrm>
            <a:off x="6372200" y="4293096"/>
            <a:ext cx="2448272" cy="1789122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2627784" y="332656"/>
            <a:ext cx="936104" cy="216024"/>
            <a:chOff x="2339752" y="116632"/>
            <a:chExt cx="936104" cy="21602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563888" y="332656"/>
            <a:ext cx="936104" cy="216024"/>
            <a:chOff x="2339752" y="116632"/>
            <a:chExt cx="936104" cy="21602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99992" y="332656"/>
            <a:ext cx="936104" cy="216024"/>
            <a:chOff x="2339752" y="116632"/>
            <a:chExt cx="936104" cy="21602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436096" y="332656"/>
            <a:ext cx="936104" cy="216024"/>
            <a:chOff x="2339752" y="116632"/>
            <a:chExt cx="936104" cy="21602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372200" y="332656"/>
            <a:ext cx="936104" cy="216024"/>
            <a:chOff x="2339752" y="116632"/>
            <a:chExt cx="936104" cy="21602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691680" y="332656"/>
            <a:ext cx="936104" cy="216024"/>
            <a:chOff x="2339752" y="116632"/>
            <a:chExt cx="936104" cy="21602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339752" y="332656"/>
              <a:ext cx="79208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3131840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203848" y="116632"/>
              <a:ext cx="72008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" descr="Image result for defibrill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132856"/>
            <a:ext cx="2448272" cy="1793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188640"/>
            <a:ext cx="168988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It’s CPR!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1640" y="1412776"/>
            <a:ext cx="6984776" cy="483209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Someone's in trouble,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should you do?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Check if they're breathing,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Or talking too.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Time to get help now,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Call 999.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Then roll your sleeves up,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Because it's time.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Just remember the things you were taught when the medics trained you,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There's no turning back, it's up to you!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412776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</a:t>
            </a:r>
            <a:endParaRPr lang="en-GB" sz="1400" dirty="0">
              <a:solidFill>
                <a:srgbClr val="CCFFCC"/>
              </a:solidFill>
            </a:endParaRPr>
          </a:p>
        </p:txBody>
      </p:sp>
      <p:pic>
        <p:nvPicPr>
          <p:cNvPr id="9" name="Picture 2" descr="Image result for phone"/>
          <p:cNvPicPr>
            <a:picLocks noChangeAspect="1" noChangeArrowheads="1"/>
          </p:cNvPicPr>
          <p:nvPr/>
        </p:nvPicPr>
        <p:blipFill>
          <a:blip r:embed="rId3" cstate="print"/>
          <a:srcRect l="35280" r="26921"/>
          <a:stretch>
            <a:fillRect/>
          </a:stretch>
        </p:blipFill>
        <p:spPr bwMode="auto">
          <a:xfrm>
            <a:off x="179512" y="3356992"/>
            <a:ext cx="1080120" cy="1600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490347">
            <a:off x="467544" y="3717032"/>
            <a:ext cx="535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999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Image result for cp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88640"/>
            <a:ext cx="3014255" cy="2016224"/>
          </a:xfrm>
          <a:prstGeom prst="rect">
            <a:avLst/>
          </a:prstGeom>
          <a:noFill/>
        </p:spPr>
      </p:pic>
      <p:pic>
        <p:nvPicPr>
          <p:cNvPr id="21508" name="Picture 4" descr="Image result for giving cp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356992"/>
            <a:ext cx="2152650" cy="1428750"/>
          </a:xfrm>
          <a:prstGeom prst="rect">
            <a:avLst/>
          </a:prstGeom>
          <a:noFill/>
        </p:spPr>
      </p:pic>
      <p:pic>
        <p:nvPicPr>
          <p:cNvPr id="11" name="It's+CPR+Perform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51520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404664"/>
            <a:ext cx="6624736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Lock your hands, place on the chest,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Keep your arms straight, do not rest.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Get a rhythm deep and strong,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Keep it up no matter how long.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It's time to find out who you are, 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Lock your hands, place on the chest,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Keep your arms straight, do not rest.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Get a rhythm deep and strong,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Keep it up no matter how long.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It's time to find out who you are,</a:t>
            </a:r>
          </a:p>
          <a:p>
            <a:r>
              <a:rPr lang="en-GB" sz="1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It's CPR.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It's CPR</a:t>
            </a:r>
            <a:r>
              <a:rPr lang="en-GB" sz="2800" dirty="0" smtClean="0"/>
              <a:t>.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It’s CPR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32656"/>
            <a:ext cx="761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</a:t>
            </a:r>
          </a:p>
        </p:txBody>
      </p:sp>
      <p:pic>
        <p:nvPicPr>
          <p:cNvPr id="6" name="Picture 4" descr="Image result for Doing C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6406" y="4365104"/>
            <a:ext cx="2459675" cy="2348880"/>
          </a:xfrm>
          <a:prstGeom prst="rect">
            <a:avLst/>
          </a:prstGeom>
          <a:noFill/>
        </p:spPr>
      </p:pic>
      <p:pic>
        <p:nvPicPr>
          <p:cNvPr id="20482" name="Picture 2" descr="Image result for giving c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340768"/>
            <a:ext cx="2077353" cy="143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16632"/>
            <a:ext cx="3395481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Keep That Heartbeat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764704"/>
            <a:ext cx="4392487" cy="304698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Someone's in trouble,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will you do?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Check if they're breathing,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Or talking too.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Time to get help now,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Call 999.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Roll both your sleeves up,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Because it's time.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3888" y="4365104"/>
            <a:ext cx="532859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Remember all the things they said,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the medics trained you,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Keep that heartbeat.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Now's the time for CPR,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It's up to you,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keep that heartbeat.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764704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CCFFCC"/>
                </a:solidFill>
                <a:latin typeface="Comic Sans MS" panose="030F0702030302020204" pitchFamily="66" charset="0"/>
              </a:rPr>
              <a:t>Verse 1 </a:t>
            </a:r>
            <a:endParaRPr lang="en-GB" sz="1400" dirty="0">
              <a:solidFill>
                <a:srgbClr val="CCFF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4005064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Chorus 1</a:t>
            </a:r>
          </a:p>
        </p:txBody>
      </p:sp>
      <p:pic>
        <p:nvPicPr>
          <p:cNvPr id="26626" name="Picture 2" descr="Image result for cp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09120"/>
            <a:ext cx="2376264" cy="2138638"/>
          </a:xfrm>
          <a:prstGeom prst="rect">
            <a:avLst/>
          </a:prstGeom>
          <a:noFill/>
        </p:spPr>
      </p:pic>
      <p:pic>
        <p:nvPicPr>
          <p:cNvPr id="26628" name="Picture 4" descr="Image result for cpr"/>
          <p:cNvPicPr>
            <a:picLocks noChangeAspect="1" noChangeArrowheads="1"/>
          </p:cNvPicPr>
          <p:nvPr/>
        </p:nvPicPr>
        <p:blipFill>
          <a:blip r:embed="rId4" cstate="print"/>
          <a:srcRect l="7585" t="15350"/>
          <a:stretch>
            <a:fillRect/>
          </a:stretch>
        </p:blipFill>
        <p:spPr bwMode="auto">
          <a:xfrm>
            <a:off x="5591280" y="116632"/>
            <a:ext cx="3340863" cy="2016224"/>
          </a:xfrm>
          <a:prstGeom prst="rect">
            <a:avLst/>
          </a:prstGeom>
          <a:noFill/>
        </p:spPr>
      </p:pic>
      <p:pic>
        <p:nvPicPr>
          <p:cNvPr id="9" name="Keep+That+Heartbeat+07041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9512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1228</Words>
  <Application>Microsoft Office PowerPoint</Application>
  <PresentationFormat>On-screen Show (4:3)</PresentationFormat>
  <Paragraphs>197</Paragraphs>
  <Slides>12</Slides>
  <Notes>2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spandl</dc:creator>
  <cp:lastModifiedBy>Brentnall, Catherine</cp:lastModifiedBy>
  <cp:revision>28</cp:revision>
  <dcterms:created xsi:type="dcterms:W3CDTF">2017-05-03T16:38:02Z</dcterms:created>
  <dcterms:modified xsi:type="dcterms:W3CDTF">2017-11-16T14:25:20Z</dcterms:modified>
</cp:coreProperties>
</file>